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0"/>
  </p:notesMasterIdLst>
  <p:handoutMasterIdLst>
    <p:handoutMasterId r:id="rId31"/>
  </p:handoutMasterIdLst>
  <p:sldIdLst>
    <p:sldId id="378" r:id="rId2"/>
    <p:sldId id="380" r:id="rId3"/>
    <p:sldId id="420" r:id="rId4"/>
    <p:sldId id="381" r:id="rId5"/>
    <p:sldId id="424" r:id="rId6"/>
    <p:sldId id="417" r:id="rId7"/>
    <p:sldId id="425" r:id="rId8"/>
    <p:sldId id="426" r:id="rId9"/>
    <p:sldId id="427" r:id="rId10"/>
    <p:sldId id="428" r:id="rId11"/>
    <p:sldId id="429" r:id="rId12"/>
    <p:sldId id="430" r:id="rId13"/>
    <p:sldId id="416" r:id="rId14"/>
    <p:sldId id="431" r:id="rId15"/>
    <p:sldId id="446" r:id="rId16"/>
    <p:sldId id="444" r:id="rId17"/>
    <p:sldId id="482" r:id="rId18"/>
    <p:sldId id="445" r:id="rId19"/>
    <p:sldId id="480" r:id="rId20"/>
    <p:sldId id="481" r:id="rId21"/>
    <p:sldId id="449" r:id="rId22"/>
    <p:sldId id="450" r:id="rId23"/>
    <p:sldId id="477" r:id="rId24"/>
    <p:sldId id="396" r:id="rId25"/>
    <p:sldId id="421" r:id="rId26"/>
    <p:sldId id="422" r:id="rId27"/>
    <p:sldId id="423" r:id="rId28"/>
    <p:sldId id="411" r:id="rId2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381"/>
            <p14:sldId id="424"/>
            <p14:sldId id="417"/>
            <p14:sldId id="425"/>
            <p14:sldId id="426"/>
            <p14:sldId id="427"/>
            <p14:sldId id="428"/>
            <p14:sldId id="429"/>
            <p14:sldId id="430"/>
            <p14:sldId id="416"/>
            <p14:sldId id="431"/>
            <p14:sldId id="446"/>
            <p14:sldId id="444"/>
            <p14:sldId id="482"/>
            <p14:sldId id="445"/>
            <p14:sldId id="480"/>
            <p14:sldId id="481"/>
            <p14:sldId id="449"/>
            <p14:sldId id="450"/>
            <p14:sldId id="477"/>
            <p14:sldId id="396"/>
            <p14:sldId id="421"/>
            <p14:sldId id="422"/>
            <p14:sldId id="423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8" autoAdjust="0"/>
    <p:restoredTop sz="93891" autoAdjust="0"/>
  </p:normalViewPr>
  <p:slideViewPr>
    <p:cSldViewPr snapToGrid="0" snapToObjects="1">
      <p:cViewPr varScale="1">
        <p:scale>
          <a:sx n="68" d="100"/>
          <a:sy n="68" d="100"/>
        </p:scale>
        <p:origin x="480" y="5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jer\Dropbox%20(IRIS%20Group)\IRIS%20Group%20Team%20Folder\Igangv&#230;rende%20projekter\Aalborg%20Universitet%20-%20effekter%20af%20samarbejde\Data\Registerdata\Databehandling%20-%20Aalborg%20-%20FoUoI%20samarbejd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Kommercial!$A$81</c:f>
              <c:strCache>
                <c:ptCount val="1"/>
                <c:pt idx="0">
                  <c:v>Aalborg University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Kommercial!$B$81:$Q$81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14</c:v>
                </c:pt>
                <c:pt idx="7">
                  <c:v>37</c:v>
                </c:pt>
                <c:pt idx="8">
                  <c:v>18</c:v>
                </c:pt>
                <c:pt idx="9">
                  <c:v>21</c:v>
                </c:pt>
                <c:pt idx="10">
                  <c:v>35</c:v>
                </c:pt>
                <c:pt idx="11">
                  <c:v>23</c:v>
                </c:pt>
                <c:pt idx="12">
                  <c:v>27</c:v>
                </c:pt>
                <c:pt idx="13">
                  <c:v>40</c:v>
                </c:pt>
                <c:pt idx="14">
                  <c:v>50</c:v>
                </c:pt>
                <c:pt idx="15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8-453D-A384-60D1597DE355}"/>
            </c:ext>
          </c:extLst>
        </c:ser>
        <c:ser>
          <c:idx val="1"/>
          <c:order val="1"/>
          <c:tx>
            <c:strRef>
              <c:f>Kommercial!$A$82</c:f>
              <c:strCache>
                <c:ptCount val="1"/>
                <c:pt idx="0">
                  <c:v>Other universities in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Kommercial!$B$80:$Q$80</c:f>
              <c:numCache>
                <c:formatCode>General</c:formatCode>
                <c:ptCount val="16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</c:numCache>
            </c:numRef>
          </c:cat>
          <c:val>
            <c:numRef>
              <c:f>Kommercial!$B$82:$Q$82</c:f>
              <c:numCache>
                <c:formatCode>General</c:formatCode>
                <c:ptCount val="16"/>
                <c:pt idx="0">
                  <c:v>10</c:v>
                </c:pt>
                <c:pt idx="1">
                  <c:v>31</c:v>
                </c:pt>
                <c:pt idx="2">
                  <c:v>20</c:v>
                </c:pt>
                <c:pt idx="3">
                  <c:v>26</c:v>
                </c:pt>
                <c:pt idx="4">
                  <c:v>33</c:v>
                </c:pt>
                <c:pt idx="5">
                  <c:v>67</c:v>
                </c:pt>
                <c:pt idx="6">
                  <c:v>92</c:v>
                </c:pt>
                <c:pt idx="7">
                  <c:v>46</c:v>
                </c:pt>
                <c:pt idx="8">
                  <c:v>59</c:v>
                </c:pt>
                <c:pt idx="9">
                  <c:v>48</c:v>
                </c:pt>
                <c:pt idx="10">
                  <c:v>61</c:v>
                </c:pt>
                <c:pt idx="11">
                  <c:v>73</c:v>
                </c:pt>
                <c:pt idx="12">
                  <c:v>64</c:v>
                </c:pt>
                <c:pt idx="13">
                  <c:v>88</c:v>
                </c:pt>
                <c:pt idx="14">
                  <c:v>60</c:v>
                </c:pt>
                <c:pt idx="15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8-453D-A384-60D1597DE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42112"/>
        <c:axId val="32843648"/>
      </c:lineChart>
      <c:catAx>
        <c:axId val="3284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3648"/>
        <c:crosses val="autoZero"/>
        <c:auto val="1"/>
        <c:lblAlgn val="ctr"/>
        <c:lblOffset val="100"/>
        <c:noMultiLvlLbl val="0"/>
      </c:catAx>
      <c:valAx>
        <c:axId val="328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84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8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4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19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endParaRPr lang="da-DK"/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6" y="1318437"/>
            <a:ext cx="5371816" cy="4132635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681869" y="1535899"/>
            <a:ext cx="350875" cy="369332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540392" y="1535899"/>
            <a:ext cx="120485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pc="300" dirty="0"/>
              <a:t>Pro: </a:t>
            </a:r>
            <a:r>
              <a:rPr lang="en-US" b="1" spc="300" dirty="0"/>
              <a:t>required computing power  is low 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endParaRPr lang="de-DE" b="1" spc="300" dirty="0"/>
          </a:p>
          <a:p>
            <a:r>
              <a:rPr lang="de-DE" b="1" spc="300" dirty="0"/>
              <a:t>Contra: </a:t>
            </a:r>
            <a:r>
              <a:rPr lang="en-US" b="1" spc="300" dirty="0"/>
              <a:t>algorithm oscillates around MPP with fix step </a:t>
            </a:r>
          </a:p>
          <a:p>
            <a:r>
              <a:rPr lang="de-DE" b="1" spc="300" dirty="0"/>
              <a:t>	   </a:t>
            </a:r>
            <a:r>
              <a:rPr lang="en-US" b="1" spc="300" dirty="0"/>
              <a:t>(simplest implementation)</a:t>
            </a:r>
            <a:endParaRPr lang="de-DE" b="1" spc="300" dirty="0"/>
          </a:p>
          <a:p>
            <a:endParaRPr lang="de-DE" b="1" spc="300" dirty="0"/>
          </a:p>
          <a:p>
            <a:endParaRPr lang="de-DE" spc="300" dirty="0"/>
          </a:p>
          <a:p>
            <a:r>
              <a:rPr lang="de-DE" spc="300" dirty="0"/>
              <a:t>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1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3305995-1B4E-4DC0-AD0A-FBBD9750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92576"/>
            <a:ext cx="4290064" cy="429006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8D8A45-8B04-461F-819E-58F6F5D0D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92" y="1519541"/>
            <a:ext cx="4512023" cy="4512023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975360" y="5960171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nice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</a:t>
            </a:r>
            <a:r>
              <a:rPr lang="da-DK" dirty="0" err="1"/>
              <a:t>caption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multiple </a:t>
            </a:r>
            <a:r>
              <a:rPr lang="da-DK" dirty="0" err="1"/>
              <a:t>figures</a:t>
            </a:r>
            <a:r>
              <a:rPr lang="da-DK" dirty="0"/>
              <a:t> at </a:t>
            </a:r>
            <a:r>
              <a:rPr lang="da-DK" dirty="0" err="1"/>
              <a:t>one</a:t>
            </a:r>
            <a:r>
              <a:rPr lang="da-DK" dirty="0"/>
              <a:t> slide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7232707" y="5919805"/>
            <a:ext cx="412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sure that they are better aligned than this…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88856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8" b="8968"/>
          <a:stretch>
            <a:fillRect/>
          </a:stretch>
        </p:blipFill>
        <p:spPr/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93790" y="5308268"/>
            <a:ext cx="562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I-V and P-V curves of a generic solar panel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437810"/>
            <a:ext cx="6113456" cy="39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3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326322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40" y="4316313"/>
            <a:ext cx="772998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GENERAL GUIDELINES</a:t>
            </a:r>
          </a:p>
          <a:p>
            <a:pPr rtl="0"/>
            <a:r>
              <a:rPr lang="en-GB"/>
              <a:t>STUDENTS</a:t>
            </a:r>
          </a:p>
          <a:p>
            <a:pPr rtl="0"/>
            <a:r>
              <a:rPr lang="en-GB"/>
              <a:t>PBL</a:t>
            </a:r>
          </a:p>
          <a:p>
            <a:pPr rtl="0"/>
            <a:r>
              <a:rPr lang="en-GB"/>
              <a:t>RESEARCH AND RANKING</a:t>
            </a:r>
          </a:p>
          <a:p>
            <a:pPr rtl="0"/>
            <a:r>
              <a:rPr lang="en-GB"/>
              <a:t>BUSINESS COLLABORATION</a:t>
            </a:r>
          </a:p>
          <a:p>
            <a:pPr rtl="0"/>
            <a:r>
              <a:rPr lang="en-GB"/>
              <a:t>STRATEGY 2016-21</a:t>
            </a:r>
            <a:endParaRPr lang="da-DK" dirty="0"/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0192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536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772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design, change random picture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067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billede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billede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Introduction, </a:t>
            </a:r>
            <a:r>
              <a:rPr lang="en-GB" dirty="0">
                <a:solidFill>
                  <a:srgbClr val="FF0000"/>
                </a:solidFill>
              </a:rPr>
              <a:t>change random picture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dsholder til billede 1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3528" y="0"/>
            <a:ext cx="4753232" cy="6858000"/>
          </a:xfr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AAU – KNOWLEDGE FOR THE WORLD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All degree programmes and research activities at Aalborg University are </a:t>
            </a:r>
            <a:r>
              <a:rPr lang="en-GB" sz="1600" b="1" spc="300" dirty="0"/>
              <a:t>problem and project-based</a:t>
            </a:r>
            <a:r>
              <a:rPr lang="en-GB" sz="1600" spc="300" dirty="0"/>
              <a:t> and have an </a:t>
            </a:r>
            <a:r>
              <a:rPr lang="en-GB" sz="1600" b="1" spc="300" dirty="0"/>
              <a:t>interdisciplinary</a:t>
            </a:r>
            <a:r>
              <a:rPr lang="en-GB" sz="1600" spc="300" dirty="0"/>
              <a:t> focus. 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Through strong interplay between staff and students and intense </a:t>
            </a:r>
            <a:r>
              <a:rPr lang="en-GB" sz="1600" b="1" spc="300" dirty="0"/>
              <a:t>collaboration</a:t>
            </a:r>
            <a:r>
              <a:rPr lang="en-GB" sz="1600" spc="300" dirty="0"/>
              <a:t> with public and private sectors, we offer degree programmes with a real-world approach and provide </a:t>
            </a:r>
            <a:r>
              <a:rPr lang="en-GB" sz="1600" b="1" spc="300" dirty="0"/>
              <a:t>world-class research</a:t>
            </a:r>
            <a:r>
              <a:rPr lang="en-GB" sz="1600" spc="300" dirty="0"/>
              <a:t>.</a:t>
            </a:r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This results in new insights, new solutions to societal challenges and </a:t>
            </a:r>
            <a:r>
              <a:rPr lang="en-GB" sz="1600" b="1" spc="300" dirty="0"/>
              <a:t>knowledge that changes the world</a:t>
            </a:r>
            <a:r>
              <a:rPr lang="en-GB" sz="1600" spc="300" dirty="0"/>
              <a:t>. 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23052"/>
              </p:ext>
            </p:extLst>
          </p:nvPr>
        </p:nvGraphicFramePr>
        <p:xfrm>
          <a:off x="6951944" y="2017361"/>
          <a:ext cx="4668555" cy="346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 Table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143C0D65-504C-42D9-AE9E-CDCB6EEF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98318"/>
              </p:ext>
            </p:extLst>
          </p:nvPr>
        </p:nvGraphicFramePr>
        <p:xfrm>
          <a:off x="2032000" y="2555819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4792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holding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breath</a:t>
                      </a:r>
                      <a:r>
                        <a:rPr lang="da-DK" dirty="0"/>
                        <a:t> under </a:t>
                      </a:r>
                      <a:r>
                        <a:rPr lang="da-DK" dirty="0" err="1"/>
                        <a:t>water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without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criticizing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Time </a:t>
                      </a:r>
                      <a:r>
                        <a:rPr lang="da-DK" dirty="0" err="1"/>
                        <a:t>used</a:t>
                      </a:r>
                      <a:r>
                        <a:rPr lang="da-DK" dirty="0"/>
                        <a:t> for </a:t>
                      </a:r>
                      <a:r>
                        <a:rPr lang="da-DK" dirty="0" err="1"/>
                        <a:t>eating</a:t>
                      </a:r>
                      <a:r>
                        <a:rPr lang="da-DK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29:10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Thassilo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10:02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Nicolas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19:57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33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6663932"/>
                  </p:ext>
                </p:extLst>
              </p:nvPr>
            </p:nvGraphicFramePr>
            <p:xfrm>
              <a:off x="457200" y="1489731"/>
              <a:ext cx="5757336" cy="297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1832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Input of the converter</a:t>
                          </a:r>
                          <a:endParaRPr lang="en-US" sz="16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103279" r="-99789" b="-6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206667" r="-99789" b="-5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67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301639" r="-99789" b="-4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67597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 of the converter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491935" r="-99789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582540" r="-99789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792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1" t="-693548" r="-99789" b="-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r>
                                  <a:rPr lang="de-DE" sz="16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6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6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448308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 3">
                <a:extLst>
                  <a:ext uri="{FF2B5EF4-FFF2-40B4-BE49-F238E27FC236}">
                    <a16:creationId xmlns:a16="http://schemas.microsoft.com/office/drawing/2014/main" id="{FC21F96A-7452-4222-8B83-D6B27D84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498453"/>
                  </p:ext>
                </p:extLst>
              </p:nvPr>
            </p:nvGraphicFramePr>
            <p:xfrm>
              <a:off x="6318382" y="1489735"/>
              <a:ext cx="5731008" cy="29758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65504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865504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2967547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105000" r="-100637" b="-6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36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205000" r="-100637" b="-5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359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2" t="-310169" r="-100637" b="-4457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  <a:tr h="364480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specification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66211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47048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6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6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2091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70259E2-B953-4809-947B-5339D245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56" y="1261875"/>
            <a:ext cx="7843485" cy="38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775</Words>
  <Application>Microsoft Office PowerPoint</Application>
  <PresentationFormat>Breitbild</PresentationFormat>
  <Paragraphs>225</Paragraphs>
  <Slides>28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Montserrat Medium</vt:lpstr>
      <vt:lpstr>Wingdings</vt:lpstr>
      <vt:lpstr>AAU PowerPoint</vt:lpstr>
      <vt:lpstr>PowerPoint-Präsentation</vt:lpstr>
      <vt:lpstr>CONTENT</vt:lpstr>
      <vt:lpstr>Introduction, change random picture</vt:lpstr>
      <vt:lpstr>AAU – KNOWLEDGE FOR THE WORLD</vt:lpstr>
      <vt:lpstr>AAU – KNOWLEDGE FOR THE WORLD</vt:lpstr>
      <vt:lpstr>Time Management Table</vt:lpstr>
      <vt:lpstr>Problem statement and objectives</vt:lpstr>
      <vt:lpstr>System requirements</vt:lpstr>
      <vt:lpstr>Selection of topology</vt:lpstr>
      <vt:lpstr>Perturb &amp; Observe technique</vt:lpstr>
      <vt:lpstr>Perturb &amp; Observe technique</vt:lpstr>
      <vt:lpstr>Implementation</vt:lpstr>
      <vt:lpstr>Time Management Table</vt:lpstr>
      <vt:lpstr>DC-DC Converter for PV Module Integration</vt:lpstr>
      <vt:lpstr>Converter Design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Future work</vt:lpstr>
      <vt:lpstr>Converter design, change random picture</vt:lpstr>
      <vt:lpstr>Converter design, change random picture</vt:lpstr>
      <vt:lpstr>Converter design, change random picture</vt:lpstr>
      <vt:lpstr>Converter design, change random picture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484</cp:revision>
  <cp:lastPrinted>2017-03-09T03:48:56Z</cp:lastPrinted>
  <dcterms:created xsi:type="dcterms:W3CDTF">2016-11-10T06:07:03Z</dcterms:created>
  <dcterms:modified xsi:type="dcterms:W3CDTF">2019-01-09T21:07:38Z</dcterms:modified>
</cp:coreProperties>
</file>